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6"/>
  </p:notesMasterIdLst>
  <p:sldIdLst>
    <p:sldId id="256" r:id="rId2"/>
    <p:sldId id="264" r:id="rId3"/>
    <p:sldId id="257" r:id="rId4"/>
    <p:sldId id="258" r:id="rId5"/>
    <p:sldId id="265" r:id="rId6"/>
    <p:sldId id="266" r:id="rId7"/>
    <p:sldId id="301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334" r:id="rId18"/>
    <p:sldId id="278" r:id="rId19"/>
    <p:sldId id="281" r:id="rId20"/>
    <p:sldId id="335" r:id="rId21"/>
    <p:sldId id="336" r:id="rId22"/>
    <p:sldId id="337" r:id="rId23"/>
    <p:sldId id="338" r:id="rId24"/>
    <p:sldId id="263" r:id="rId25"/>
    <p:sldId id="307" r:id="rId26"/>
    <p:sldId id="262" r:id="rId27"/>
    <p:sldId id="282" r:id="rId28"/>
    <p:sldId id="283" r:id="rId29"/>
    <p:sldId id="284" r:id="rId30"/>
    <p:sldId id="285" r:id="rId31"/>
    <p:sldId id="286" r:id="rId32"/>
    <p:sldId id="303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1DFD4-668D-4875-AFAD-3633530BB7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8251E-1455-45B7-A082-9815A962B25B}">
      <dgm:prSet/>
      <dgm:spPr>
        <a:solidFill>
          <a:schemeClr val="accent4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en-US" dirty="0" smtClean="0"/>
            <a:t>Naming Branches as Groups</a:t>
          </a:r>
          <a:br>
            <a:rPr lang="en-US" dirty="0" smtClean="0"/>
          </a:br>
          <a:endParaRPr lang="en-US" dirty="0"/>
        </a:p>
      </dgm:t>
    </dgm:pt>
    <dgm:pt modelId="{04CFB183-550D-4D74-B573-326833CD1CF6}" type="parTrans" cxnId="{99CDA9CB-2898-4FAA-B94D-2ED62B2F8C1A}">
      <dgm:prSet/>
      <dgm:spPr/>
      <dgm:t>
        <a:bodyPr/>
        <a:lstStyle/>
        <a:p>
          <a:endParaRPr lang="en-US"/>
        </a:p>
      </dgm:t>
    </dgm:pt>
    <dgm:pt modelId="{EF5A3DE6-E025-49CE-8274-F0F3C76478F5}" type="sibTrans" cxnId="{99CDA9CB-2898-4FAA-B94D-2ED62B2F8C1A}">
      <dgm:prSet/>
      <dgm:spPr/>
      <dgm:t>
        <a:bodyPr/>
        <a:lstStyle/>
        <a:p>
          <a:endParaRPr lang="en-US"/>
        </a:p>
      </dgm:t>
    </dgm:pt>
    <dgm:pt modelId="{3A9DB658-097D-4687-B0B6-D8D8E14217DB}" type="pres">
      <dgm:prSet presAssocID="{94D1DFD4-668D-4875-AFAD-3633530BB7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C3DCFA-D93F-47BA-8BE1-DF052F854C00}" type="pres">
      <dgm:prSet presAssocID="{CD38251E-1455-45B7-A082-9815A962B25B}" presName="horFlow" presStyleCnt="0"/>
      <dgm:spPr/>
    </dgm:pt>
    <dgm:pt modelId="{C2F3BC5B-16D6-4EDA-98D0-CDE3287F4F52}" type="pres">
      <dgm:prSet presAssocID="{CD38251E-1455-45B7-A082-9815A962B25B}" presName="bigChev" presStyleLbl="node1" presStyleIdx="0" presStyleCnt="1" custScaleX="387949"/>
      <dgm:spPr/>
      <dgm:t>
        <a:bodyPr/>
        <a:lstStyle/>
        <a:p>
          <a:endParaRPr lang="en-US"/>
        </a:p>
      </dgm:t>
    </dgm:pt>
  </dgm:ptLst>
  <dgm:cxnLst>
    <dgm:cxn modelId="{99CDA9CB-2898-4FAA-B94D-2ED62B2F8C1A}" srcId="{94D1DFD4-668D-4875-AFAD-3633530BB757}" destId="{CD38251E-1455-45B7-A082-9815A962B25B}" srcOrd="0" destOrd="0" parTransId="{04CFB183-550D-4D74-B573-326833CD1CF6}" sibTransId="{EF5A3DE6-E025-49CE-8274-F0F3C76478F5}"/>
    <dgm:cxn modelId="{10C52FCF-7E2E-4BAC-917F-E90CC394404A}" type="presOf" srcId="{CD38251E-1455-45B7-A082-9815A962B25B}" destId="{C2F3BC5B-16D6-4EDA-98D0-CDE3287F4F52}" srcOrd="0" destOrd="0" presId="urn:microsoft.com/office/officeart/2005/8/layout/lProcess3"/>
    <dgm:cxn modelId="{CAE340D9-A9B7-405B-A0D4-801B0F683DF1}" type="presOf" srcId="{94D1DFD4-668D-4875-AFAD-3633530BB757}" destId="{3A9DB658-097D-4687-B0B6-D8D8E14217DB}" srcOrd="0" destOrd="0" presId="urn:microsoft.com/office/officeart/2005/8/layout/lProcess3"/>
    <dgm:cxn modelId="{7FF6DCA2-80EA-48C0-B27C-3099A82F2A23}" type="presParOf" srcId="{3A9DB658-097D-4687-B0B6-D8D8E14217DB}" destId="{ADC3DCFA-D93F-47BA-8BE1-DF052F854C00}" srcOrd="0" destOrd="0" presId="urn:microsoft.com/office/officeart/2005/8/layout/lProcess3"/>
    <dgm:cxn modelId="{F940DDE3-A8C3-4C78-A5F1-818F60564043}" type="presParOf" srcId="{ADC3DCFA-D93F-47BA-8BE1-DF052F854C00}" destId="{C2F3BC5B-16D6-4EDA-98D0-CDE3287F4F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19D91-904D-4202-A42D-0DE06B472BB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17045-E94D-49B7-BCAE-0E1DA266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5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17045-E94D-49B7-BCAE-0E1DA26655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17045-E94D-49B7-BCAE-0E1DA26655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17045-E94D-49B7-BCAE-0E1DA26655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7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1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F24B-F317-4E9B-896C-49BB0BDCD5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68C3-5305-4CE4-BAA4-C4EE4E40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wmf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ochempal.org/index.php/alphabetical/o-p/primary-carb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505" y="360608"/>
            <a:ext cx="6815669" cy="234347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3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67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Organic Chemistry</a:t>
            </a:r>
            <a:br>
              <a:rPr lang="en-US" altLang="en-US" sz="67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67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67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67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n-US" sz="67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</a:t>
            </a:r>
            <a:r>
              <a:rPr lang="en-US" altLang="en-US" sz="67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stage students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575" y="348612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2</a:t>
            </a:r>
            <a:r>
              <a:rPr lang="en-US" sz="3600" cap="none" baseline="300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nd</a:t>
            </a:r>
            <a:r>
              <a:rPr lang="en-US" sz="36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 Course</a:t>
            </a:r>
          </a:p>
          <a:p>
            <a:r>
              <a:rPr lang="en-US" sz="3600" cap="none" dirty="0" err="1" smtClean="0">
                <a:solidFill>
                  <a:schemeClr val="accent1"/>
                </a:solidFill>
                <a:latin typeface="Algerian" panose="04020705040A02060702" pitchFamily="82" charset="0"/>
              </a:rPr>
              <a:t>d</a:t>
            </a:r>
            <a:r>
              <a:rPr lang="en-US" sz="3600" cap="none" dirty="0" err="1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r.</a:t>
            </a:r>
            <a:r>
              <a:rPr lang="en-US" sz="3600" dirty="0" err="1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Huda</a:t>
            </a:r>
            <a:r>
              <a:rPr lang="en-US" sz="36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36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.Abood</a:t>
            </a:r>
            <a:endParaRPr lang="en-US" sz="36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63576" t="25544" r="11270" b="28994"/>
          <a:stretch/>
        </p:blipFill>
        <p:spPr>
          <a:xfrm>
            <a:off x="7968343" y="667657"/>
            <a:ext cx="4078514" cy="4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5199" b="12333"/>
          <a:stretch/>
        </p:blipFill>
        <p:spPr bwMode="auto">
          <a:xfrm>
            <a:off x="1133929" y="982132"/>
            <a:ext cx="9924140" cy="5026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0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866466"/>
            <a:ext cx="9534069" cy="3599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59" y="926835"/>
            <a:ext cx="9601196" cy="469297"/>
          </a:xfrm>
          <a:gradFill>
            <a:gsLst>
              <a:gs pos="33596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 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properties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.,solubility)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5936343"/>
            <a:ext cx="9601196" cy="290286"/>
          </a:xfrm>
          <a:gradFill>
            <a:gsLst>
              <a:gs pos="33596">
                <a:srgbClr val="7030A0"/>
              </a:gs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096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544" y="1526416"/>
            <a:ext cx="9601196" cy="5077584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M.wt increase melting point (MP.)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Alkanes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polar compounds dissolve in non-polar solvent (liquid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Branched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isomer have a lower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than straight isomer.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n-butane   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bp.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(boiling point) 0</a:t>
            </a:r>
            <a:r>
              <a:rPr lang="en-US" sz="2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Isobutene  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bp.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-12</a:t>
            </a:r>
            <a:r>
              <a:rPr lang="en-US" sz="2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Alkanes show: regular increase in </a:t>
            </a:r>
            <a:r>
              <a:rPr lang="en-US" sz="2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the molecular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weight increase.  Branching lowers the </a:t>
            </a:r>
            <a:r>
              <a:rPr lang="en-US" sz="2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alkanes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n-pentane </a:t>
            </a:r>
            <a:r>
              <a:rPr lang="en-US" sz="2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36.1 °C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iso-pentane </a:t>
            </a:r>
            <a:r>
              <a:rPr lang="en-US" sz="2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27.9 °C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neo-pentane </a:t>
            </a:r>
            <a:r>
              <a:rPr lang="en-US" sz="2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9.5°C</a:t>
            </a:r>
            <a:endParaRPr lang="en-US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7089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816702"/>
            <a:ext cx="9601196" cy="417769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branching should lower the boiling point is reasonable: with branching the shape of the molecule tends to approach that of a sphere; and as this happens the surface area decreases, with the result that the intermolecular forces become weaker and are overcome at a lower temperature.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822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982132"/>
            <a:ext cx="10479314" cy="5113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9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090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Systematic 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Nomenclature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(IUPAC system)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13035"/>
            <a:ext cx="9601196" cy="4062833"/>
          </a:xfrm>
        </p:spPr>
        <p:txBody>
          <a:bodyPr/>
          <a:lstStyle/>
          <a:p>
            <a:r>
              <a:rPr lang="en-US" sz="3200" b="1" u="sng" dirty="0"/>
              <a:t>IUPAC  </a:t>
            </a:r>
            <a:r>
              <a:rPr lang="en-US" dirty="0"/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union of pure and applied chemistry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8" y="2643938"/>
            <a:ext cx="9903369" cy="4062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8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10185"/>
          </a:xfrm>
          <a:gradFill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Common Name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34207"/>
            <a:ext cx="9601196" cy="414166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Prefix –substitution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Parent-number of carbons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Suffix-functional groups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Prefix    n (normal) straight alkane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Iso (one branched on the alkane)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Neo (two branched on the alkane)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0620"/>
            <a:ext cx="9601196" cy="1011911"/>
          </a:xfr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 smtClean="0"/>
              <a:t>Alkyl substituents (group):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642532"/>
            <a:ext cx="9601196" cy="437989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chains which are a substructure of 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   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carbon group   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main chain 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260" y="3181039"/>
            <a:ext cx="3263462" cy="15001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256368" y="2715904"/>
            <a:ext cx="136478" cy="46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36776" y="2620370"/>
            <a:ext cx="286603" cy="39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3" y="301688"/>
            <a:ext cx="9601196" cy="594420"/>
          </a:xfr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Isomer of alkane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2" y="896109"/>
            <a:ext cx="9499596" cy="5794978"/>
          </a:xfrm>
        </p:spPr>
        <p:txBody>
          <a:bodyPr>
            <a:normAutofit fontScale="92500" lnSpcReduction="10000"/>
          </a:bodyPr>
          <a:lstStyle/>
          <a:p>
            <a:endParaRPr lang="it-IT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n-pentane</a:t>
            </a:r>
            <a:endParaRPr lang="it-IT" sz="3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lv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</a:p>
          <a:p>
            <a:pPr marL="0" lvl="0" indent="0">
              <a:buNone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Isopentane                                  </a:t>
            </a:r>
            <a:r>
              <a:rPr lang="en-US" sz="4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neopentane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08" y="2022840"/>
            <a:ext cx="2229566" cy="1415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915" y="2469616"/>
            <a:ext cx="2354071" cy="10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7530189"/>
              </p:ext>
            </p:extLst>
          </p:nvPr>
        </p:nvGraphicFramePr>
        <p:xfrm>
          <a:off x="1295401" y="682171"/>
          <a:ext cx="9601196" cy="8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7"/>
          <a:srcRect l="3731" t="17881" r="3489" b="9643"/>
          <a:stretch/>
        </p:blipFill>
        <p:spPr bwMode="auto">
          <a:xfrm>
            <a:off x="711200" y="1625600"/>
            <a:ext cx="10856685" cy="4586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0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11683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Hydrocarbons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4995" y="943430"/>
            <a:ext cx="10058400" cy="560251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structure, hydrocarbons are divided into two main classes, aliphatic and aromatic.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organic compounds contain only two elements, hydrogen and carbon, and hence are known as hydrocarbons.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Aliphatic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hydrocarbons are further divided into families: alkanes, alkenes, alkynes, and their cyclic analogs (cycloalkanes, etc.). </a:t>
            </a:r>
          </a:p>
        </p:txBody>
      </p:sp>
    </p:spTree>
    <p:extLst>
      <p:ext uri="{BB962C8B-B14F-4D97-AF65-F5344CB8AC3E}">
        <p14:creationId xmlns:p14="http://schemas.microsoft.com/office/powerpoint/2010/main" val="1161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62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2876" t="21202" r="30872" b="17170"/>
          <a:stretch/>
        </p:blipFill>
        <p:spPr bwMode="auto">
          <a:xfrm>
            <a:off x="1553227" y="1390389"/>
            <a:ext cx="8074948" cy="4786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223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854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174" t="21771" r="20692" b="10929"/>
          <a:stretch/>
        </p:blipFill>
        <p:spPr bwMode="auto">
          <a:xfrm>
            <a:off x="1598436" y="1046810"/>
            <a:ext cx="8995128" cy="4923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9495" y="3508375"/>
            <a:ext cx="27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2-Sec-pentyl hexane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50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5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762" t="20071" r="12100" b="14889"/>
          <a:stretch/>
        </p:blipFill>
        <p:spPr bwMode="auto">
          <a:xfrm>
            <a:off x="1142785" y="1216785"/>
            <a:ext cx="9906429" cy="4757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084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11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764" t="23746" r="11309" b="24515"/>
          <a:stretch/>
        </p:blipFill>
        <p:spPr bwMode="auto">
          <a:xfrm>
            <a:off x="1091456" y="1847745"/>
            <a:ext cx="10009087" cy="3784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6892"/>
            <a:ext cx="9717309" cy="799586"/>
          </a:xfrm>
          <a:gradFill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Alkyl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halide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866478"/>
            <a:ext cx="11785600" cy="5677047"/>
          </a:xfrm>
        </p:spPr>
        <p:txBody>
          <a:bodyPr>
            <a:normAutofit fontScale="47500" lnSpcReduction="20000"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propyl  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bromide</a:t>
            </a:r>
          </a:p>
          <a:p>
            <a:pPr marL="0" indent="0">
              <a:buNone/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2-bromo propane)                 </a:t>
            </a:r>
          </a:p>
          <a:p>
            <a:pPr marL="0" indent="0">
              <a:buNone/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CH3 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sz="7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7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n-hexyl Iodide                            </a:t>
            </a:r>
          </a:p>
          <a:p>
            <a:pPr marL="0" indent="0">
              <a:buNone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1-iodo hexane)</a:t>
            </a:r>
          </a:p>
          <a:p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9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544" y="1279208"/>
            <a:ext cx="2138972" cy="1335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71" y="3448105"/>
            <a:ext cx="2772153" cy="1660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571" y="5109029"/>
            <a:ext cx="5499042" cy="13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630" y="1291772"/>
            <a:ext cx="10715170" cy="51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7658"/>
            <a:ext cx="9601196" cy="692220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Rule </a:t>
            </a:r>
            <a:r>
              <a:rPr lang="en-US" b="1" dirty="0"/>
              <a:t>for systematic Nomenclature of Alkanes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745" y="1771210"/>
            <a:ext cx="9601196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161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Rule </a:t>
            </a:r>
            <a:r>
              <a:rPr lang="en-US" b="1" dirty="0">
                <a:solidFill>
                  <a:prstClr val="black"/>
                </a:solidFill>
              </a:rPr>
              <a:t>for systematic Nomenclature of Alkanes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310"/>
            <a:ext cx="10646229" cy="530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b-If more than one different chains are of equal length (number of carbons).choose the one with the greater number of branch points (substituents) as the parent.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14" y="2535308"/>
            <a:ext cx="9042400" cy="36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96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1143"/>
            <a:ext cx="105156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43" y="3947886"/>
            <a:ext cx="9521371" cy="21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51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0230"/>
            <a:ext cx="10515600" cy="543673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b. If there is branching equidistant from both ends of the parent chain, number so the second branch point has the lowest number.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commas to separate two numbers (Ex:2,2) and use hyphens to separate numbers from words.(Ex:2-methyl)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264230" y="2760662"/>
            <a:ext cx="7924800" cy="1883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3862" y="4835009"/>
            <a:ext cx="418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3-ethyl-4,7-dimethyl </a:t>
            </a:r>
            <a:r>
              <a:rPr lang="en-US" dirty="0" err="1"/>
              <a:t>nonane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15" y="390883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Aliphatic and aromatic </a:t>
            </a:r>
            <a:r>
              <a:rPr lang="en-US" b="1" dirty="0" smtClean="0"/>
              <a:t>compounds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53" y="2689639"/>
            <a:ext cx="8078970" cy="3086860"/>
          </a:xfrm>
          <a:prstGeom prst="rect">
            <a:avLst/>
          </a:prstGeom>
          <a:gradFill>
            <a:gsLst>
              <a:gs pos="0">
                <a:srgbClr val="FF0000">
                  <a:alpha val="36000"/>
                  <a:lumMod val="1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6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454"/>
            <a:ext cx="10515600" cy="554763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c</a:t>
            </a:r>
            <a:r>
              <a:rPr lang="en-US" dirty="0" smtClean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. If the same alkyl group occurs more than once as side chain indicate this by the prefix (di, tri, tetra, etc….) 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57" y="2748047"/>
            <a:ext cx="5791200" cy="1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67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367"/>
            <a:ext cx="10515600" cy="521380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there are several different alkyl group attached to the parent chain.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Name them in order of increase size.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024"/>
          <a:stretch/>
        </p:blipFill>
        <p:spPr>
          <a:xfrm>
            <a:off x="2714171" y="2738523"/>
            <a:ext cx="4886591" cy="2123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2164" y="5196896"/>
            <a:ext cx="4200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4-methyl-3,3-dimethyl-5-isopropyl octane </a:t>
            </a:r>
          </a:p>
        </p:txBody>
      </p:sp>
    </p:spTree>
    <p:extLst>
      <p:ext uri="{BB962C8B-B14F-4D97-AF65-F5344CB8AC3E}">
        <p14:creationId xmlns:p14="http://schemas.microsoft.com/office/powerpoint/2010/main" val="4470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429"/>
            <a:ext cx="10515600" cy="68217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186996"/>
            <a:ext cx="10515600" cy="5097690"/>
          </a:xfrm>
        </p:spPr>
        <p:txBody>
          <a:bodyPr/>
          <a:lstStyle/>
          <a:p>
            <a:r>
              <a:rPr lang="en-US" dirty="0" smtClean="0"/>
              <a:t>H.W : what is the name of the following alkanes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43488" y="2898775"/>
          <a:ext cx="210343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CS ChemDraw Drawing" r:id="rId3" imgW="2103120" imgH="1058040" progId="ChemDraw.Document.6.0">
                  <p:embed/>
                </p:oleObj>
              </mc:Choice>
              <mc:Fallback>
                <p:oleObj name="CS ChemDraw Drawing" r:id="rId3" imgW="2103120" imgH="1058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3488" y="2898775"/>
                        <a:ext cx="2103437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62691" y="3054804"/>
          <a:ext cx="12334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CS ChemDraw Drawing" r:id="rId5" imgW="1233720" imgH="681480" progId="ChemDraw.Document.6.0">
                  <p:embed/>
                </p:oleObj>
              </mc:Choice>
              <mc:Fallback>
                <p:oleObj name="CS ChemDraw Drawing" r:id="rId5" imgW="1233720" imgH="681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2691" y="3054804"/>
                        <a:ext cx="1233487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421461" y="3056845"/>
          <a:ext cx="14144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CS ChemDraw Drawing" r:id="rId7" imgW="1414080" imgH="852120" progId="ChemDraw.Document.6.0">
                  <p:embed/>
                </p:oleObj>
              </mc:Choice>
              <mc:Fallback>
                <p:oleObj name="CS ChemDraw Drawing" r:id="rId7" imgW="1414080" imgH="852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21461" y="3056845"/>
                        <a:ext cx="1414463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l="14293" t="51941" r="37977"/>
          <a:stretch/>
        </p:blipFill>
        <p:spPr>
          <a:xfrm>
            <a:off x="2104571" y="4586514"/>
            <a:ext cx="4238172" cy="16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70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885371"/>
            <a:ext cx="10515600" cy="5291592"/>
          </a:xfrm>
        </p:spPr>
        <p:txBody>
          <a:bodyPr/>
          <a:lstStyle/>
          <a:p>
            <a:r>
              <a:rPr lang="en-US" dirty="0" smtClean="0"/>
              <a:t>e-If there another group on the parent chain (not alkyl group) it will arranged by alphabetical order.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64229"/>
            <a:ext cx="10014857" cy="1416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24" y="3883965"/>
            <a:ext cx="3677589" cy="14572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0743" y="56253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3-bromo-4-chloro-2-methyl pentane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829"/>
            <a:ext cx="10515600" cy="58057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(CH3) Methyl group: 1° hydrogens             primary hydrogens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FF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(CH2) methylene group: 2° hydrogens       secondary hydrogens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FF00FF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 </a:t>
            </a:r>
            <a:r>
              <a:rPr lang="en-US" dirty="0" smtClean="0">
                <a:solidFill>
                  <a:srgbClr val="0081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(CH) </a:t>
            </a:r>
            <a:r>
              <a:rPr lang="en-US" dirty="0" err="1" smtClean="0">
                <a:solidFill>
                  <a:srgbClr val="0081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methine</a:t>
            </a:r>
            <a:r>
              <a:rPr lang="en-US" dirty="0" smtClean="0">
                <a:solidFill>
                  <a:srgbClr val="0081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group: 3° hydrogens             tertiary hydrogens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A primary (1°) hydrogen is a hydrogen atom residing on a </a:t>
            </a:r>
            <a:r>
              <a:rPr lang="en-US" u="sng" dirty="0">
                <a:hlinkClick r:id="rId2"/>
              </a:rPr>
              <a:t>primary carbon</a:t>
            </a:r>
            <a:r>
              <a:rPr lang="en-US" dirty="0"/>
              <a:t> in an organic </a:t>
            </a:r>
            <a:r>
              <a:rPr lang="en-US" dirty="0" smtClean="0"/>
              <a:t>species.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811" y="4064000"/>
            <a:ext cx="3012789" cy="11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0158"/>
            <a:ext cx="10515600" cy="231819"/>
          </a:xfrm>
          <a:gradFill>
            <a:gsLst>
              <a:gs pos="33596">
                <a:srgbClr val="5EA3AA"/>
              </a:gs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Alkanes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977"/>
            <a:ext cx="10148550" cy="476518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6318" y="1403796"/>
            <a:ext cx="10352314" cy="2062103"/>
          </a:xfrm>
          <a:prstGeom prst="rect">
            <a:avLst/>
          </a:prstGeom>
          <a:gradFill>
            <a:gsLst>
              <a:gs pos="33596">
                <a:schemeClr val="accent1">
                  <a:lumMod val="20000"/>
                  <a:lumOff val="80000"/>
                </a:schemeClr>
              </a:gs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Aliphatic and aromatic compound (contain other elements in addition to C, H like O, N) this compounds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hydrocarbon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 such as alcohol, ether, amines, ….).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0" b="13160"/>
          <a:stretch/>
        </p:blipFill>
        <p:spPr bwMode="auto">
          <a:xfrm>
            <a:off x="1256020" y="3697718"/>
            <a:ext cx="9078151" cy="2344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2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69" r="44663" b="11087"/>
          <a:stretch/>
        </p:blipFill>
        <p:spPr bwMode="auto">
          <a:xfrm>
            <a:off x="599844" y="275771"/>
            <a:ext cx="11369683" cy="6066971"/>
          </a:xfrm>
          <a:prstGeom prst="rect">
            <a:avLst/>
          </a:prstGeom>
          <a:gradFill>
            <a:gsLst>
              <a:gs pos="33596">
                <a:srgbClr val="FFFF00"/>
              </a:gs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41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2" y="580570"/>
            <a:ext cx="9601196" cy="45719"/>
          </a:xfrm>
          <a:gradFill>
            <a:gsLst>
              <a:gs pos="33596">
                <a:srgbClr val="7030A0"/>
              </a:gs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513" y="899887"/>
            <a:ext cx="11542487" cy="41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alkane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3" y="1494971"/>
            <a:ext cx="10515600" cy="536302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member of the alkane family and, indeed, one of the simplest of all organic compounds is methane, 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n=1. When n=2, 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ethane.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528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3278" y="3233095"/>
            <a:ext cx="174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CnH2n +2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81829" y="3167390"/>
            <a:ext cx="5198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 number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Carbon atom, n=1,2,3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857" y="4982558"/>
            <a:ext cx="8649533" cy="101438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1-Molcular formula (MF)  CH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100"/>
            <a:ext cx="9601196" cy="870857"/>
          </a:xfrm>
          <a:gradFill>
            <a:gsLst>
              <a:gs pos="33596">
                <a:schemeClr val="accent4">
                  <a:lumMod val="40000"/>
                  <a:lumOff val="60000"/>
                </a:schemeClr>
              </a:gs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2-Structure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formula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027090"/>
            <a:ext cx="10096889" cy="489624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  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propane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33" y="1145472"/>
            <a:ext cx="2203581" cy="1229362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45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51488"/>
              </p:ext>
            </p:extLst>
          </p:nvPr>
        </p:nvGraphicFramePr>
        <p:xfrm>
          <a:off x="5048444" y="1571602"/>
          <a:ext cx="1822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CS ChemDraw Drawing" r:id="rId5" imgW="956670" imgH="182475" progId="ChemDraw.Document.6.0">
                  <p:embed/>
                </p:oleObj>
              </mc:Choice>
              <mc:Fallback>
                <p:oleObj name="CS ChemDraw Drawing" r:id="rId5" imgW="956670" imgH="182475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444" y="1571602"/>
                        <a:ext cx="182245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574254"/>
            <a:ext cx="9724571" cy="861774"/>
          </a:xfrm>
          <a:prstGeom prst="rect">
            <a:avLst/>
          </a:prstGeom>
          <a:gradFill>
            <a:gsLst>
              <a:gs pos="33596">
                <a:srgbClr val="FFFF00"/>
              </a:gs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3-Bond-line formula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09" y="3751148"/>
            <a:ext cx="1009448" cy="796018"/>
          </a:xfrm>
          <a:prstGeom prst="rect">
            <a:avLst/>
          </a:prstGeom>
        </p:spPr>
      </p:pic>
      <p:pic>
        <p:nvPicPr>
          <p:cNvPr id="10" name="Content Placeholder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333" y="3614057"/>
            <a:ext cx="1887467" cy="830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3714" y="4862286"/>
            <a:ext cx="2406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3-methyl pentane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13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06400"/>
            <a:ext cx="9601196" cy="7692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Alkanes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56" y="1378857"/>
            <a:ext cx="10697029" cy="4542972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Alkanes are organic compound with only C-C and C-H single (σ) bonds.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General formula for alkanes C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saturated hydrocarbons.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compounds with the same chemical formula but different arrangement of atoms.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Words>606</Words>
  <Application>Microsoft Office PowerPoint</Application>
  <PresentationFormat>Widescreen</PresentationFormat>
  <Paragraphs>105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Agency FB</vt:lpstr>
      <vt:lpstr>Aharoni</vt:lpstr>
      <vt:lpstr>Algerian</vt:lpstr>
      <vt:lpstr>Arial</vt:lpstr>
      <vt:lpstr>Calibri</vt:lpstr>
      <vt:lpstr>Calibri Light</vt:lpstr>
      <vt:lpstr>Comic Sans MS</vt:lpstr>
      <vt:lpstr>Symbol</vt:lpstr>
      <vt:lpstr>Times New Roman</vt:lpstr>
      <vt:lpstr>Times-Roman</vt:lpstr>
      <vt:lpstr>Wingdings</vt:lpstr>
      <vt:lpstr>Office Theme</vt:lpstr>
      <vt:lpstr>CS ChemDraw Drawing</vt:lpstr>
      <vt:lpstr>                                       Organic Chemistry  1st stage students</vt:lpstr>
      <vt:lpstr> Hydrocarbons</vt:lpstr>
      <vt:lpstr>Aliphatic and aromatic compounds</vt:lpstr>
      <vt:lpstr>  Alkanes   </vt:lpstr>
      <vt:lpstr>PowerPoint Presentation</vt:lpstr>
      <vt:lpstr>PowerPoint Presentation</vt:lpstr>
      <vt:lpstr>Structure of alkane</vt:lpstr>
      <vt:lpstr>  2-Structure formula           </vt:lpstr>
      <vt:lpstr>Alkanes</vt:lpstr>
      <vt:lpstr>PowerPoint Presentation</vt:lpstr>
      <vt:lpstr> Physical properties (mp., bp.,solubility) </vt:lpstr>
      <vt:lpstr>PowerPoint Presentation</vt:lpstr>
      <vt:lpstr>PowerPoint Presentation</vt:lpstr>
      <vt:lpstr>PowerPoint Presentation</vt:lpstr>
      <vt:lpstr>  Systematic Nomenclature (IUPAC system)    </vt:lpstr>
      <vt:lpstr>Common Name</vt:lpstr>
      <vt:lpstr>Alkyl substituents (group): </vt:lpstr>
      <vt:lpstr>Isomer of alkane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Alkyl halide  </vt:lpstr>
      <vt:lpstr>PowerPoint Presentation</vt:lpstr>
      <vt:lpstr> Rule for systematic Nomenclature of Alkanes </vt:lpstr>
      <vt:lpstr> Rule for systematic Nomenclature of Alkanes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 1st stage students</dc:title>
  <dc:creator>Dell</dc:creator>
  <cp:lastModifiedBy>Dell</cp:lastModifiedBy>
  <cp:revision>150</cp:revision>
  <dcterms:created xsi:type="dcterms:W3CDTF">2017-02-23T15:42:17Z</dcterms:created>
  <dcterms:modified xsi:type="dcterms:W3CDTF">2019-04-01T20:11:24Z</dcterms:modified>
</cp:coreProperties>
</file>